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352" r:id="rId3"/>
    <p:sldId id="316" r:id="rId4"/>
    <p:sldId id="291" r:id="rId5"/>
    <p:sldId id="283" r:id="rId6"/>
    <p:sldId id="397" r:id="rId7"/>
    <p:sldId id="398" r:id="rId8"/>
    <p:sldId id="399" r:id="rId9"/>
    <p:sldId id="405" r:id="rId10"/>
    <p:sldId id="403" r:id="rId11"/>
    <p:sldId id="406" r:id="rId12"/>
    <p:sldId id="404" r:id="rId13"/>
    <p:sldId id="400" r:id="rId14"/>
    <p:sldId id="402" r:id="rId15"/>
    <p:sldId id="401" r:id="rId16"/>
    <p:sldId id="383" r:id="rId17"/>
    <p:sldId id="395" r:id="rId18"/>
    <p:sldId id="349" r:id="rId19"/>
    <p:sldId id="361" r:id="rId20"/>
    <p:sldId id="35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8"/>
    <p:restoredTop sz="94719"/>
  </p:normalViewPr>
  <p:slideViewPr>
    <p:cSldViewPr snapToGrid="0" snapToObjects="1">
      <p:cViewPr varScale="1">
        <p:scale>
          <a:sx n="87" d="100"/>
          <a:sy n="87" d="100"/>
        </p:scale>
        <p:origin x="22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211E3D-9223-420A-B3CF-39671FCDA78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0C9822-C5B2-411C-BA70-273352BE4217}">
      <dgm:prSet/>
      <dgm:spPr/>
      <dgm:t>
        <a:bodyPr/>
        <a:lstStyle/>
        <a:p>
          <a:r>
            <a:rPr lang="de-DE"/>
            <a:t>„Würfle… von 1 bis 10 – Wiederhole es so oft“</a:t>
          </a:r>
          <a:endParaRPr lang="en-US"/>
        </a:p>
      </dgm:t>
    </dgm:pt>
    <dgm:pt modelId="{00ECAAF2-78B9-4F10-992D-E92533F55A23}" type="parTrans" cxnId="{87F9DDE6-1B90-4822-A3F0-91F24B1CBF9A}">
      <dgm:prSet/>
      <dgm:spPr/>
      <dgm:t>
        <a:bodyPr/>
        <a:lstStyle/>
        <a:p>
          <a:endParaRPr lang="en-US"/>
        </a:p>
      </dgm:t>
    </dgm:pt>
    <dgm:pt modelId="{79F74530-FFCB-4641-B859-9F079F548E83}" type="sibTrans" cxnId="{87F9DDE6-1B90-4822-A3F0-91F24B1CBF9A}">
      <dgm:prSet/>
      <dgm:spPr/>
      <dgm:t>
        <a:bodyPr/>
        <a:lstStyle/>
        <a:p>
          <a:endParaRPr lang="en-US"/>
        </a:p>
      </dgm:t>
    </dgm:pt>
    <dgm:pt modelId="{989458A6-A6A2-46B1-AA41-EBBFC5C0C271}">
      <dgm:prSet/>
      <dgm:spPr/>
      <dgm:t>
        <a:bodyPr/>
        <a:lstStyle/>
        <a:p>
          <a:r>
            <a:rPr lang="de-DE"/>
            <a:t>“Wirf eine Münze! Dann links oder rechts rum“</a:t>
          </a:r>
          <a:endParaRPr lang="en-US"/>
        </a:p>
      </dgm:t>
    </dgm:pt>
    <dgm:pt modelId="{DED18918-5187-4CC5-99BA-60E8F880F4A5}" type="parTrans" cxnId="{433AA578-A308-4FAB-BF5F-E1FADEBF4355}">
      <dgm:prSet/>
      <dgm:spPr/>
      <dgm:t>
        <a:bodyPr/>
        <a:lstStyle/>
        <a:p>
          <a:endParaRPr lang="en-US"/>
        </a:p>
      </dgm:t>
    </dgm:pt>
    <dgm:pt modelId="{E67E56AB-B2C2-4C52-94B6-1781ED3AC27A}" type="sibTrans" cxnId="{433AA578-A308-4FAB-BF5F-E1FADEBF4355}">
      <dgm:prSet/>
      <dgm:spPr/>
      <dgm:t>
        <a:bodyPr/>
        <a:lstStyle/>
        <a:p>
          <a:endParaRPr lang="en-US"/>
        </a:p>
      </dgm:t>
    </dgm:pt>
    <dgm:pt modelId="{21D5B86E-84B2-784C-A73D-699E2236B4CD}" type="pres">
      <dgm:prSet presAssocID="{10211E3D-9223-420A-B3CF-39671FCDA7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1DDA83-11D6-1E4D-9BB1-45EB4C902964}" type="pres">
      <dgm:prSet presAssocID="{8F0C9822-C5B2-411C-BA70-273352BE4217}" presName="hierRoot1" presStyleCnt="0"/>
      <dgm:spPr/>
    </dgm:pt>
    <dgm:pt modelId="{A9BCE189-7658-8A4F-B79D-D87A50BDE860}" type="pres">
      <dgm:prSet presAssocID="{8F0C9822-C5B2-411C-BA70-273352BE4217}" presName="composite" presStyleCnt="0"/>
      <dgm:spPr/>
    </dgm:pt>
    <dgm:pt modelId="{77EB7CDD-DA90-E64C-8F9E-3F9883368ECB}" type="pres">
      <dgm:prSet presAssocID="{8F0C9822-C5B2-411C-BA70-273352BE4217}" presName="background" presStyleLbl="node0" presStyleIdx="0" presStyleCnt="2"/>
      <dgm:spPr/>
    </dgm:pt>
    <dgm:pt modelId="{182F52B1-9574-4742-B099-B4ACB43E45A3}" type="pres">
      <dgm:prSet presAssocID="{8F0C9822-C5B2-411C-BA70-273352BE4217}" presName="text" presStyleLbl="fgAcc0" presStyleIdx="0" presStyleCnt="2">
        <dgm:presLayoutVars>
          <dgm:chPref val="3"/>
        </dgm:presLayoutVars>
      </dgm:prSet>
      <dgm:spPr/>
    </dgm:pt>
    <dgm:pt modelId="{CC10FC2A-C6C3-F04B-8249-8932C0FFC272}" type="pres">
      <dgm:prSet presAssocID="{8F0C9822-C5B2-411C-BA70-273352BE4217}" presName="hierChild2" presStyleCnt="0"/>
      <dgm:spPr/>
    </dgm:pt>
    <dgm:pt modelId="{AA606D8D-ACA8-B843-82CF-68D4C8DBF9EF}" type="pres">
      <dgm:prSet presAssocID="{989458A6-A6A2-46B1-AA41-EBBFC5C0C271}" presName="hierRoot1" presStyleCnt="0"/>
      <dgm:spPr/>
    </dgm:pt>
    <dgm:pt modelId="{81593807-147B-B948-A3A8-FF92148C6201}" type="pres">
      <dgm:prSet presAssocID="{989458A6-A6A2-46B1-AA41-EBBFC5C0C271}" presName="composite" presStyleCnt="0"/>
      <dgm:spPr/>
    </dgm:pt>
    <dgm:pt modelId="{A9E5C8E1-567C-6445-B642-DE9762C27A90}" type="pres">
      <dgm:prSet presAssocID="{989458A6-A6A2-46B1-AA41-EBBFC5C0C271}" presName="background" presStyleLbl="node0" presStyleIdx="1" presStyleCnt="2"/>
      <dgm:spPr/>
    </dgm:pt>
    <dgm:pt modelId="{9D71E439-3BE1-4B47-8522-DAEA055FEE14}" type="pres">
      <dgm:prSet presAssocID="{989458A6-A6A2-46B1-AA41-EBBFC5C0C271}" presName="text" presStyleLbl="fgAcc0" presStyleIdx="1" presStyleCnt="2">
        <dgm:presLayoutVars>
          <dgm:chPref val="3"/>
        </dgm:presLayoutVars>
      </dgm:prSet>
      <dgm:spPr/>
    </dgm:pt>
    <dgm:pt modelId="{23ECC2BD-4BAE-264E-A4BC-A2660EF33087}" type="pres">
      <dgm:prSet presAssocID="{989458A6-A6A2-46B1-AA41-EBBFC5C0C271}" presName="hierChild2" presStyleCnt="0"/>
      <dgm:spPr/>
    </dgm:pt>
  </dgm:ptLst>
  <dgm:cxnLst>
    <dgm:cxn modelId="{82046E23-C03B-AB49-AD75-2C0183A548B2}" type="presOf" srcId="{989458A6-A6A2-46B1-AA41-EBBFC5C0C271}" destId="{9D71E439-3BE1-4B47-8522-DAEA055FEE14}" srcOrd="0" destOrd="0" presId="urn:microsoft.com/office/officeart/2005/8/layout/hierarchy1"/>
    <dgm:cxn modelId="{433AA578-A308-4FAB-BF5F-E1FADEBF4355}" srcId="{10211E3D-9223-420A-B3CF-39671FCDA789}" destId="{989458A6-A6A2-46B1-AA41-EBBFC5C0C271}" srcOrd="1" destOrd="0" parTransId="{DED18918-5187-4CC5-99BA-60E8F880F4A5}" sibTransId="{E67E56AB-B2C2-4C52-94B6-1781ED3AC27A}"/>
    <dgm:cxn modelId="{381AD1B5-47C1-614B-ADC0-95FB09584B3E}" type="presOf" srcId="{10211E3D-9223-420A-B3CF-39671FCDA789}" destId="{21D5B86E-84B2-784C-A73D-699E2236B4CD}" srcOrd="0" destOrd="0" presId="urn:microsoft.com/office/officeart/2005/8/layout/hierarchy1"/>
    <dgm:cxn modelId="{F0FA43C4-F0DF-274B-A2C6-EB87692E1181}" type="presOf" srcId="{8F0C9822-C5B2-411C-BA70-273352BE4217}" destId="{182F52B1-9574-4742-B099-B4ACB43E45A3}" srcOrd="0" destOrd="0" presId="urn:microsoft.com/office/officeart/2005/8/layout/hierarchy1"/>
    <dgm:cxn modelId="{87F9DDE6-1B90-4822-A3F0-91F24B1CBF9A}" srcId="{10211E3D-9223-420A-B3CF-39671FCDA789}" destId="{8F0C9822-C5B2-411C-BA70-273352BE4217}" srcOrd="0" destOrd="0" parTransId="{00ECAAF2-78B9-4F10-992D-E92533F55A23}" sibTransId="{79F74530-FFCB-4641-B859-9F079F548E83}"/>
    <dgm:cxn modelId="{7B5928B1-FA7A-DE4E-B55E-06DBAB976366}" type="presParOf" srcId="{21D5B86E-84B2-784C-A73D-699E2236B4CD}" destId="{391DDA83-11D6-1E4D-9BB1-45EB4C902964}" srcOrd="0" destOrd="0" presId="urn:microsoft.com/office/officeart/2005/8/layout/hierarchy1"/>
    <dgm:cxn modelId="{E8BEF174-3F1F-8848-804C-D82D20A6C050}" type="presParOf" srcId="{391DDA83-11D6-1E4D-9BB1-45EB4C902964}" destId="{A9BCE189-7658-8A4F-B79D-D87A50BDE860}" srcOrd="0" destOrd="0" presId="urn:microsoft.com/office/officeart/2005/8/layout/hierarchy1"/>
    <dgm:cxn modelId="{FB4FC643-2CD7-E449-BF1B-CD622DFB6CD1}" type="presParOf" srcId="{A9BCE189-7658-8A4F-B79D-D87A50BDE860}" destId="{77EB7CDD-DA90-E64C-8F9E-3F9883368ECB}" srcOrd="0" destOrd="0" presId="urn:microsoft.com/office/officeart/2005/8/layout/hierarchy1"/>
    <dgm:cxn modelId="{C14B8834-245E-8C4F-87AF-F416B3F6E35F}" type="presParOf" srcId="{A9BCE189-7658-8A4F-B79D-D87A50BDE860}" destId="{182F52B1-9574-4742-B099-B4ACB43E45A3}" srcOrd="1" destOrd="0" presId="urn:microsoft.com/office/officeart/2005/8/layout/hierarchy1"/>
    <dgm:cxn modelId="{302B786D-D964-0E44-A457-BC1C5CA89D33}" type="presParOf" srcId="{391DDA83-11D6-1E4D-9BB1-45EB4C902964}" destId="{CC10FC2A-C6C3-F04B-8249-8932C0FFC272}" srcOrd="1" destOrd="0" presId="urn:microsoft.com/office/officeart/2005/8/layout/hierarchy1"/>
    <dgm:cxn modelId="{FAD0A11A-09E7-BC4A-8352-6CF595C082E8}" type="presParOf" srcId="{21D5B86E-84B2-784C-A73D-699E2236B4CD}" destId="{AA606D8D-ACA8-B843-82CF-68D4C8DBF9EF}" srcOrd="1" destOrd="0" presId="urn:microsoft.com/office/officeart/2005/8/layout/hierarchy1"/>
    <dgm:cxn modelId="{5DA25857-3554-A64D-BC3F-0FE98E1AB579}" type="presParOf" srcId="{AA606D8D-ACA8-B843-82CF-68D4C8DBF9EF}" destId="{81593807-147B-B948-A3A8-FF92148C6201}" srcOrd="0" destOrd="0" presId="urn:microsoft.com/office/officeart/2005/8/layout/hierarchy1"/>
    <dgm:cxn modelId="{971E0C12-C38A-D34F-BB26-9A66D148A916}" type="presParOf" srcId="{81593807-147B-B948-A3A8-FF92148C6201}" destId="{A9E5C8E1-567C-6445-B642-DE9762C27A90}" srcOrd="0" destOrd="0" presId="urn:microsoft.com/office/officeart/2005/8/layout/hierarchy1"/>
    <dgm:cxn modelId="{D12215C8-207A-074B-B98A-3EF39453891D}" type="presParOf" srcId="{81593807-147B-B948-A3A8-FF92148C6201}" destId="{9D71E439-3BE1-4B47-8522-DAEA055FEE14}" srcOrd="1" destOrd="0" presId="urn:microsoft.com/office/officeart/2005/8/layout/hierarchy1"/>
    <dgm:cxn modelId="{4992A8AE-F502-6741-810D-A2BEACAE77AF}" type="presParOf" srcId="{AA606D8D-ACA8-B843-82CF-68D4C8DBF9EF}" destId="{23ECC2BD-4BAE-264E-A4BC-A2660EF330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B7CDD-DA90-E64C-8F9E-3F9883368ECB}">
      <dsp:nvSpPr>
        <dsp:cNvPr id="0" name=""/>
        <dsp:cNvSpPr/>
      </dsp:nvSpPr>
      <dsp:spPr>
        <a:xfrm>
          <a:off x="1283" y="45766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F52B1-9574-4742-B099-B4ACB43E45A3}">
      <dsp:nvSpPr>
        <dsp:cNvPr id="0" name=""/>
        <dsp:cNvSpPr/>
      </dsp:nvSpPr>
      <dsp:spPr>
        <a:xfrm>
          <a:off x="501904" y="93325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„Würfle… von 1 bis 10 – Wiederhole es so oft“</a:t>
          </a:r>
          <a:endParaRPr lang="en-US" sz="5600" kern="1200"/>
        </a:p>
      </dsp:txBody>
      <dsp:txXfrm>
        <a:off x="585701" y="1017048"/>
        <a:ext cx="4337991" cy="2693452"/>
      </dsp:txXfrm>
    </dsp:sp>
    <dsp:sp modelId="{A9E5C8E1-567C-6445-B642-DE9762C27A90}">
      <dsp:nvSpPr>
        <dsp:cNvPr id="0" name=""/>
        <dsp:cNvSpPr/>
      </dsp:nvSpPr>
      <dsp:spPr>
        <a:xfrm>
          <a:off x="5508110" y="45766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1E439-3BE1-4B47-8522-DAEA055FEE14}">
      <dsp:nvSpPr>
        <dsp:cNvPr id="0" name=""/>
        <dsp:cNvSpPr/>
      </dsp:nvSpPr>
      <dsp:spPr>
        <a:xfrm>
          <a:off x="6008730" y="93325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“Wirf eine Münze! Dann links oder rechts rum“</a:t>
          </a:r>
          <a:endParaRPr lang="en-US" sz="5600" kern="1200"/>
        </a:p>
      </dsp:txBody>
      <dsp:txXfrm>
        <a:off x="6092527" y="1017048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54:57.2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09CDD-C70C-D64E-A1C2-83C8E8EA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While</a:t>
            </a:r>
            <a:r>
              <a:rPr lang="de-DE" dirty="0"/>
              <a:t> – Mache solange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5EB774-C144-FE47-8C25-478BC64B5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170" y="2244661"/>
            <a:ext cx="9297371" cy="309345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CEA4AF-58CE-084E-9F62-A8C3BA51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311" y="365125"/>
            <a:ext cx="2375586" cy="9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0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63684-D6C7-3345-B66D-36CCE0D4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290"/>
            <a:ext cx="10515600" cy="1325563"/>
          </a:xfrm>
        </p:spPr>
        <p:txBody>
          <a:bodyPr/>
          <a:lstStyle/>
          <a:p>
            <a:r>
              <a:rPr lang="de-DE" dirty="0"/>
              <a:t>Zufall!</a:t>
            </a:r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A765E897-6ED5-4771-AF71-4C703065E5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fik 7" descr="Ein Bild, das Text, Erste Hilfe-Kasten, Screenshot, Bilderrahmen enthält.&#10;&#10;Automatisch generierte Beschreibung">
            <a:extLst>
              <a:ext uri="{FF2B5EF4-FFF2-40B4-BE49-F238E27FC236}">
                <a16:creationId xmlns:a16="http://schemas.microsoft.com/office/drawing/2014/main" id="{2193664B-B39E-0D48-92A8-7E2FC5E8C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293" y="1730928"/>
            <a:ext cx="3814129" cy="1045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BA8625-C10E-1D4D-83ED-686F2F8FB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8165" y="955071"/>
            <a:ext cx="3592491" cy="18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E8B8E2-D95B-CD43-9833-73EE6628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711903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Unterprogramm aufrufen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8514874-EA1E-2341-BFDA-FECB819E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907" y="320040"/>
            <a:ext cx="9523138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9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B09FA8F-F889-F84B-A28B-A4E8290A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84" y="190500"/>
            <a:ext cx="5562600" cy="6477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709E0C-A2F2-F749-9E2E-34522F0A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80" y="398104"/>
            <a:ext cx="3872655" cy="1600200"/>
          </a:xfrm>
        </p:spPr>
        <p:txBody>
          <a:bodyPr anchor="ctr">
            <a:normAutofit/>
          </a:bodyPr>
          <a:lstStyle/>
          <a:p>
            <a:r>
              <a:rPr lang="de-DE" sz="4400" dirty="0"/>
              <a:t>Aufgabe 1:</a:t>
            </a:r>
            <a:br>
              <a:rPr lang="de-DE" sz="4400" dirty="0"/>
            </a:br>
            <a:r>
              <a:rPr lang="de-DE" sz="4400" dirty="0"/>
              <a:t>Baum fällen!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9892" y="4544568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3D85FF"/>
          </a:solidFill>
          <a:ln w="34925">
            <a:solidFill>
              <a:srgbClr val="3D85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CED43-93AE-264F-B547-3D77D5E8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80" y="1665904"/>
            <a:ext cx="3919188" cy="335536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3200" dirty="0"/>
              <a:t>Vor mir ist ein Baum!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highlight>
                  <a:srgbClr val="00FF00"/>
                </a:highlight>
              </a:rPr>
              <a:t>Einmal abbauen… Vor…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solidFill>
                  <a:schemeClr val="bg1"/>
                </a:solidFill>
                <a:highlight>
                  <a:srgbClr val="0000FF"/>
                </a:highlight>
              </a:rPr>
              <a:t>Solange abbauen wie geht…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highlight>
                  <a:srgbClr val="FF0000"/>
                </a:highlight>
              </a:rPr>
              <a:t>Solange runter wie geht…</a:t>
            </a:r>
            <a:endParaRPr lang="de-DE" sz="3600" dirty="0">
              <a:highlight>
                <a:srgbClr val="FF0000"/>
              </a:highlight>
            </a:endParaRPr>
          </a:p>
        </p:txBody>
      </p:sp>
      <p:pic>
        <p:nvPicPr>
          <p:cNvPr id="13" name="Grafik 1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9E92F98C-0F22-D341-96D1-9B3B0A9C3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436" y="664961"/>
            <a:ext cx="1733574" cy="1733574"/>
          </a:xfrm>
          <a:prstGeom prst="rect">
            <a:avLst/>
          </a:prstGeom>
        </p:spPr>
      </p:pic>
      <p:pic>
        <p:nvPicPr>
          <p:cNvPr id="23" name="Grafik 22" descr="Ein Bild, das Text, Uhr, Anzeigetafel enthält.&#10;&#10;Automatisch generierte Beschreibung">
            <a:extLst>
              <a:ext uri="{FF2B5EF4-FFF2-40B4-BE49-F238E27FC236}">
                <a16:creationId xmlns:a16="http://schemas.microsoft.com/office/drawing/2014/main" id="{9F5DA59B-B5C6-0445-BF73-EBEF33D4CC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277"/>
          <a:stretch/>
        </p:blipFill>
        <p:spPr>
          <a:xfrm>
            <a:off x="9956691" y="1640958"/>
            <a:ext cx="2140593" cy="1788042"/>
          </a:xfrm>
          <a:prstGeom prst="rect">
            <a:avLst/>
          </a:prstGeom>
        </p:spPr>
      </p:pic>
      <p:pic>
        <p:nvPicPr>
          <p:cNvPr id="30" name="Grafik 29" descr="Ein Bild, das Text, Erste Hilfe-Kasten, Uhr enthält.&#10;&#10;Automatisch generierte Beschreibung">
            <a:extLst>
              <a:ext uri="{FF2B5EF4-FFF2-40B4-BE49-F238E27FC236}">
                <a16:creationId xmlns:a16="http://schemas.microsoft.com/office/drawing/2014/main" id="{D0EF732B-D573-7443-9EFC-9570E9B5A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485" y="5158269"/>
            <a:ext cx="2093389" cy="1243898"/>
          </a:xfrm>
          <a:prstGeom prst="rect">
            <a:avLst/>
          </a:prstGeom>
        </p:spPr>
      </p:pic>
      <p:sp>
        <p:nvSpPr>
          <p:cNvPr id="33" name="Rahmen 32">
            <a:extLst>
              <a:ext uri="{FF2B5EF4-FFF2-40B4-BE49-F238E27FC236}">
                <a16:creationId xmlns:a16="http://schemas.microsoft.com/office/drawing/2014/main" id="{5AB4691E-F454-1840-ABEB-280879690B31}"/>
              </a:ext>
            </a:extLst>
          </p:cNvPr>
          <p:cNvSpPr/>
          <p:nvPr/>
        </p:nvSpPr>
        <p:spPr>
          <a:xfrm>
            <a:off x="2831690" y="4884261"/>
            <a:ext cx="2610465" cy="1783239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4" name="Rahmen 33">
            <a:extLst>
              <a:ext uri="{FF2B5EF4-FFF2-40B4-BE49-F238E27FC236}">
                <a16:creationId xmlns:a16="http://schemas.microsoft.com/office/drawing/2014/main" id="{86B5B065-AD6D-BB44-B7BD-1D653E464826}"/>
              </a:ext>
            </a:extLst>
          </p:cNvPr>
          <p:cNvSpPr/>
          <p:nvPr/>
        </p:nvSpPr>
        <p:spPr>
          <a:xfrm>
            <a:off x="3989904" y="285458"/>
            <a:ext cx="2442637" cy="2492580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Rahmen 34">
            <a:extLst>
              <a:ext uri="{FF2B5EF4-FFF2-40B4-BE49-F238E27FC236}">
                <a16:creationId xmlns:a16="http://schemas.microsoft.com/office/drawing/2014/main" id="{B32B3A5E-D6A1-8D43-988D-47CC44230289}"/>
              </a:ext>
            </a:extLst>
          </p:cNvPr>
          <p:cNvSpPr/>
          <p:nvPr/>
        </p:nvSpPr>
        <p:spPr>
          <a:xfrm>
            <a:off x="9677509" y="1401097"/>
            <a:ext cx="2698955" cy="219740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6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09E0C-A2F2-F749-9E2E-34522F0A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Aufgabe 2:</a:t>
            </a:r>
            <a:br>
              <a:rPr lang="de-DE" sz="5000" dirty="0"/>
            </a:br>
            <a:r>
              <a:rPr lang="de-DE" sz="5000" dirty="0"/>
              <a:t>rumlaufen und finden</a:t>
            </a:r>
          </a:p>
        </p:txBody>
      </p:sp>
      <p:pic>
        <p:nvPicPr>
          <p:cNvPr id="5" name="Inhaltsplatzhalter 4" descr="Ein Bild, das Gras, grün, Bereich enthält.&#10;&#10;Automatisch generierte Beschreibung">
            <a:extLst>
              <a:ext uri="{FF2B5EF4-FFF2-40B4-BE49-F238E27FC236}">
                <a16:creationId xmlns:a16="http://schemas.microsoft.com/office/drawing/2014/main" id="{4762BBDE-9EBA-B448-A246-2572A327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2" r="14153" b="1"/>
          <a:stretch/>
        </p:blipFill>
        <p:spPr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298F5"/>
          </a:solidFill>
          <a:ln w="38100" cap="rnd">
            <a:solidFill>
              <a:srgbClr val="5298F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8" descr="Ein Bild, das Gras, grün enthält.&#10;&#10;Automatisch generierte Beschreibung">
            <a:extLst>
              <a:ext uri="{FF2B5EF4-FFF2-40B4-BE49-F238E27FC236}">
                <a16:creationId xmlns:a16="http://schemas.microsoft.com/office/drawing/2014/main" id="{F8B430EF-BC29-7847-B1A2-DD1E3745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02" b="-4"/>
          <a:stretch/>
        </p:blipFill>
        <p:spPr>
          <a:xfrm>
            <a:off x="1" y="4361970"/>
            <a:ext cx="4051081" cy="249603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CED43-93AE-264F-B547-3D77D5E8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Gehe vorwärts….</a:t>
            </a:r>
          </a:p>
          <a:p>
            <a:pPr lvl="1"/>
            <a:r>
              <a:rPr lang="de-DE" dirty="0"/>
              <a:t>Gehe so oft gerade aus…</a:t>
            </a:r>
          </a:p>
          <a:p>
            <a:pPr lvl="1"/>
            <a:r>
              <a:rPr lang="de-DE" dirty="0"/>
              <a:t>Ist da ein Baum?</a:t>
            </a:r>
          </a:p>
          <a:p>
            <a:pPr lvl="2"/>
            <a:r>
              <a:rPr lang="de-DE" dirty="0"/>
              <a:t>…. (Unterprogramm)</a:t>
            </a:r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D149294-BB15-4F41-8712-6799B936F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59" y="2803291"/>
            <a:ext cx="4242694" cy="26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09E0C-A2F2-F749-9E2E-34522F0A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Aufgabe 3: </a:t>
            </a:r>
            <a:r>
              <a:rPr lang="de-DE" sz="5000" b="1" dirty="0"/>
              <a:t>zufällig</a:t>
            </a:r>
            <a:br>
              <a:rPr lang="de-DE" sz="5000" dirty="0"/>
            </a:br>
            <a:r>
              <a:rPr lang="de-DE" sz="5000" dirty="0"/>
              <a:t>rumlaufen und finden</a:t>
            </a:r>
          </a:p>
        </p:txBody>
      </p:sp>
      <p:pic>
        <p:nvPicPr>
          <p:cNvPr id="5" name="Inhaltsplatzhalter 4" descr="Ein Bild, das Gras, grün, Bereich enthält.&#10;&#10;Automatisch generierte Beschreibung">
            <a:extLst>
              <a:ext uri="{FF2B5EF4-FFF2-40B4-BE49-F238E27FC236}">
                <a16:creationId xmlns:a16="http://schemas.microsoft.com/office/drawing/2014/main" id="{4762BBDE-9EBA-B448-A246-2572A327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2" r="14153" b="1"/>
          <a:stretch/>
        </p:blipFill>
        <p:spPr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298F5"/>
          </a:solidFill>
          <a:ln w="38100" cap="rnd">
            <a:solidFill>
              <a:srgbClr val="5298F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8" descr="Ein Bild, das Gras, grün enthält.&#10;&#10;Automatisch generierte Beschreibung">
            <a:extLst>
              <a:ext uri="{FF2B5EF4-FFF2-40B4-BE49-F238E27FC236}">
                <a16:creationId xmlns:a16="http://schemas.microsoft.com/office/drawing/2014/main" id="{F8B430EF-BC29-7847-B1A2-DD1E3745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02" b="-4"/>
          <a:stretch/>
        </p:blipFill>
        <p:spPr>
          <a:xfrm>
            <a:off x="1" y="4361970"/>
            <a:ext cx="4051081" cy="249603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CED43-93AE-264F-B547-3D77D5E8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Würfle! </a:t>
            </a:r>
          </a:p>
          <a:p>
            <a:pPr lvl="1"/>
            <a:r>
              <a:rPr lang="de-DE" dirty="0"/>
              <a:t>Gehe so oft gerade aus…</a:t>
            </a:r>
          </a:p>
          <a:p>
            <a:pPr lvl="1"/>
            <a:r>
              <a:rPr lang="de-DE" dirty="0"/>
              <a:t>Ist da ein Baum?</a:t>
            </a:r>
          </a:p>
          <a:p>
            <a:pPr lvl="2"/>
            <a:r>
              <a:rPr lang="de-DE" dirty="0"/>
              <a:t>….</a:t>
            </a:r>
          </a:p>
          <a:p>
            <a:r>
              <a:rPr lang="de-DE" dirty="0"/>
              <a:t>Wirf eine Münze!</a:t>
            </a:r>
          </a:p>
          <a:p>
            <a:pPr lvl="1"/>
            <a:r>
              <a:rPr lang="de-DE" dirty="0"/>
              <a:t>Links oder Rechts… </a:t>
            </a:r>
          </a:p>
          <a:p>
            <a:pPr lvl="1"/>
            <a:endParaRPr lang="de-DE" dirty="0"/>
          </a:p>
        </p:txBody>
      </p:sp>
      <p:pic>
        <p:nvPicPr>
          <p:cNvPr id="7" name="Grafik 6" descr="Ein Bild, das Text, Erste Hilfe-Kasten, Screenshot, Bilderrahmen enthält.&#10;&#10;Automatisch generierte Beschreibung">
            <a:extLst>
              <a:ext uri="{FF2B5EF4-FFF2-40B4-BE49-F238E27FC236}">
                <a16:creationId xmlns:a16="http://schemas.microsoft.com/office/drawing/2014/main" id="{0163B7E8-BDE6-D24C-8CCD-122C2794F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23" y="2706624"/>
            <a:ext cx="3814129" cy="1045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D837BA-BDA7-3E4D-82C7-01992366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623" y="4810012"/>
            <a:ext cx="3592491" cy="18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59" y="356706"/>
            <a:ext cx="6894576" cy="84363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 err="1"/>
              <a:t>Baumfäller</a:t>
            </a:r>
            <a:endParaRPr lang="de-DE" sz="5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1" y="2035399"/>
            <a:ext cx="5550655" cy="4817913"/>
          </a:xfrm>
        </p:spPr>
        <p:txBody>
          <a:bodyPr>
            <a:normAutofit/>
          </a:bodyPr>
          <a:lstStyle/>
          <a:p>
            <a:r>
              <a:rPr lang="de-DE" dirty="0"/>
              <a:t>1. Programm „Baum fällen“</a:t>
            </a:r>
          </a:p>
          <a:p>
            <a:r>
              <a:rPr lang="de-DE" dirty="0"/>
              <a:t>2. 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87E9B70-E00A-2940-976A-103162EAE08A}"/>
              </a:ext>
            </a:extLst>
          </p:cNvPr>
          <p:cNvSpPr txBox="1">
            <a:spLocks/>
          </p:cNvSpPr>
          <p:nvPr/>
        </p:nvSpPr>
        <p:spPr>
          <a:xfrm>
            <a:off x="640080" y="5657657"/>
            <a:ext cx="11359256" cy="843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de-DE" sz="5000" dirty="0">
                <a:solidFill>
                  <a:srgbClr val="00B0F0"/>
                </a:solidFill>
              </a:rPr>
              <a:t>Challenge: Wer fällt am meisten Holz?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20A70C6-3255-9448-8808-9D53266E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59" y="2803291"/>
            <a:ext cx="4242694" cy="2653612"/>
          </a:xfrm>
          <a:prstGeom prst="rect">
            <a:avLst/>
          </a:prstGeom>
        </p:spPr>
      </p:pic>
      <p:pic>
        <p:nvPicPr>
          <p:cNvPr id="13" name="Grafik 12" descr="Ein Bild, das Text, Erste Hilfe-Kasten, Screenshot, Bilderrahmen enthält.&#10;&#10;Automatisch generierte Beschreibung">
            <a:extLst>
              <a:ext uri="{FF2B5EF4-FFF2-40B4-BE49-F238E27FC236}">
                <a16:creationId xmlns:a16="http://schemas.microsoft.com/office/drawing/2014/main" id="{15226222-1B41-EE41-ADFD-43A8CFB6D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884" y="356706"/>
            <a:ext cx="2769157" cy="7589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14A7E1D-B104-B247-9CCF-1BDA977C6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86" y="213713"/>
            <a:ext cx="2589981" cy="1313758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8AA7BF6-9D4B-1A40-8671-FC487E6AD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658" y="1826854"/>
            <a:ext cx="3578820" cy="32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Lösung: </a:t>
            </a:r>
            <a:br>
              <a:rPr lang="de-DE" sz="5000" dirty="0"/>
            </a:br>
            <a:r>
              <a:rPr lang="de-DE" sz="5000" dirty="0"/>
              <a:t>Bibliothek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Teilt eure Programm – wir sind gespannt!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EEC38-B4BA-CA40-80A1-FFBEF4BE3F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54" y="0"/>
            <a:ext cx="612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09EFB"/>
          </a:solidFill>
          <a:ln w="38100" cap="rnd">
            <a:solidFill>
              <a:srgbClr val="509E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DE" b="1"/>
              <a:t>Kurze Wiederholung…</a:t>
            </a:r>
          </a:p>
          <a:p>
            <a:r>
              <a:rPr lang="de-DE" b="1"/>
              <a:t>Wenn-Dann</a:t>
            </a:r>
          </a:p>
          <a:p>
            <a:pPr marL="0" indent="0">
              <a:buNone/>
            </a:pPr>
            <a:r>
              <a:rPr lang="de-DE" b="1"/>
              <a:t>	Fragen nach dem Erklären…</a:t>
            </a:r>
          </a:p>
          <a:p>
            <a:r>
              <a:rPr lang="de-DE" b="1"/>
              <a:t>Gruppenräume &amp; Ernten!</a:t>
            </a:r>
          </a:p>
          <a:p>
            <a:r>
              <a:rPr lang="de-DE" b="1"/>
              <a:t>Nicht alles verstanden? -&gt; Video mit allen Infos</a:t>
            </a:r>
          </a:p>
          <a:p>
            <a:pPr marL="0" indent="0">
              <a:buNone/>
            </a:pPr>
            <a:endParaRPr lang="de-DE"/>
          </a:p>
          <a:p>
            <a:endParaRPr lang="de-DE"/>
          </a:p>
          <a:p>
            <a:endParaRPr lang="de-DE"/>
          </a:p>
        </p:txBody>
      </p:sp>
      <p:pic>
        <p:nvPicPr>
          <p:cNvPr id="8" name="Grafik 7" descr="Ein Bild, das Gras, aus Holz, grün enthält.&#10;&#10;Automatisch generierte Beschreibung">
            <a:extLst>
              <a:ext uri="{FF2B5EF4-FFF2-40B4-BE49-F238E27FC236}">
                <a16:creationId xmlns:a16="http://schemas.microsoft.com/office/drawing/2014/main" id="{A7CAB04F-F4D3-E942-BF14-C5B2D0D1A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4" r="3544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B7AF9-31F5-4A38-BCD5-8F2E1738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D243E8-6A9D-9D4E-87D5-20531B17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 err="1">
                <a:solidFill>
                  <a:schemeClr val="bg1"/>
                </a:solidFill>
              </a:rPr>
              <a:t>Automatisches</a:t>
            </a:r>
            <a:r>
              <a:rPr lang="en-US" sz="11500" dirty="0">
                <a:solidFill>
                  <a:schemeClr val="bg1"/>
                </a:solidFill>
              </a:rPr>
              <a:t> Labyrinth</a:t>
            </a:r>
          </a:p>
        </p:txBody>
      </p:sp>
    </p:spTree>
    <p:extLst>
      <p:ext uri="{BB962C8B-B14F-4D97-AF65-F5344CB8AC3E}">
        <p14:creationId xmlns:p14="http://schemas.microsoft.com/office/powerpoint/2010/main" val="270204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EB0AD-6E67-8145-9DAA-EFEA37CC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Umdrehen!</a:t>
            </a:r>
          </a:p>
        </p:txBody>
      </p:sp>
      <p:pic>
        <p:nvPicPr>
          <p:cNvPr id="5" name="Inhaltsplatzhalter 4" descr="Ein Bild, das Gras, Spielzeug, Tisch, Computer enthält.&#10;&#10;Automatisch generierte Beschreibung">
            <a:extLst>
              <a:ext uri="{FF2B5EF4-FFF2-40B4-BE49-F238E27FC236}">
                <a16:creationId xmlns:a16="http://schemas.microsoft.com/office/drawing/2014/main" id="{934DCC54-966A-464B-9EF9-4D651C687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458" y="2642616"/>
            <a:ext cx="5489440" cy="34554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1D6C7B-AA66-8F4F-B647-DAAC0DDD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04" y="2642616"/>
            <a:ext cx="5486400" cy="3895344"/>
          </a:xfrm>
          <a:prstGeom prst="rect">
            <a:avLst/>
          </a:prstGeom>
        </p:spPr>
      </p:pic>
      <p:sp>
        <p:nvSpPr>
          <p:cNvPr id="8" name="Gebogener Pfeil 7">
            <a:extLst>
              <a:ext uri="{FF2B5EF4-FFF2-40B4-BE49-F238E27FC236}">
                <a16:creationId xmlns:a16="http://schemas.microsoft.com/office/drawing/2014/main" id="{AA65AF02-D788-884D-AC76-6A4C325EF713}"/>
              </a:ext>
            </a:extLst>
          </p:cNvPr>
          <p:cNvSpPr/>
          <p:nvPr/>
        </p:nvSpPr>
        <p:spPr>
          <a:xfrm>
            <a:off x="1523796" y="2585792"/>
            <a:ext cx="2872395" cy="2783617"/>
          </a:xfrm>
          <a:prstGeom prst="circularArrow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Umgang</a:t>
            </a:r>
            <a:r>
              <a:rPr lang="en-US" sz="6000" dirty="0"/>
              <a:t> </a:t>
            </a:r>
            <a:r>
              <a:rPr lang="en-US" sz="6000" dirty="0" err="1"/>
              <a:t>mit</a:t>
            </a:r>
            <a:r>
              <a:rPr lang="en-US" sz="6000" dirty="0"/>
              <a:t> </a:t>
            </a:r>
            <a:r>
              <a:rPr lang="en-US" sz="6000" dirty="0" err="1"/>
              <a:t>Fehlern</a:t>
            </a:r>
            <a:endParaRPr lang="en-US" sz="6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5D3790-0DFE-2349-9C76-D61EBBBC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7" r="2" b="2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Inhaltsplatzhalter 4" descr="Ein Bild, das Text, Shoji enthält.&#10;&#10;Automatisch generierte Beschreibung">
            <a:extLst>
              <a:ext uri="{FF2B5EF4-FFF2-40B4-BE49-F238E27FC236}">
                <a16:creationId xmlns:a16="http://schemas.microsoft.com/office/drawing/2014/main" id="{1E77579A-604A-0F4C-A97D-EBFBB9181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0" b="-3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676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000" dirty="0"/>
            </a:br>
            <a:r>
              <a:rPr lang="en-US" sz="6000" dirty="0"/>
              <a:t>“</a:t>
            </a:r>
            <a:r>
              <a:rPr lang="en-US" sz="6000" dirty="0" err="1"/>
              <a:t>Gehe</a:t>
            </a:r>
            <a:r>
              <a:rPr lang="en-US" sz="6000" dirty="0"/>
              <a:t> </a:t>
            </a:r>
            <a:r>
              <a:rPr lang="en-US" sz="6000" dirty="0" err="1"/>
              <a:t>vorwärts</a:t>
            </a:r>
            <a:r>
              <a:rPr lang="en-US" sz="6000" dirty="0"/>
              <a:t>, und sage </a:t>
            </a:r>
            <a:r>
              <a:rPr lang="en-US" sz="6000" dirty="0" err="1"/>
              <a:t>ob</a:t>
            </a:r>
            <a:r>
              <a:rPr lang="en-US" sz="6000" dirty="0"/>
              <a:t> es </a:t>
            </a:r>
            <a:r>
              <a:rPr lang="en-US" sz="6000" dirty="0" err="1"/>
              <a:t>geklappt</a:t>
            </a:r>
            <a:r>
              <a:rPr lang="en-US" sz="6000" dirty="0"/>
              <a:t> hat”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E096F41-E629-C74A-9A70-DDB1EB058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17" r="3894" b="-1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83D8ED-9325-DE4A-8244-2334980AC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197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496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17FB1770-1CE6-B445-92D3-1386B6FAF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9B814B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A42722-CD92-5A48-BD51-09EA3421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878" y="3732208"/>
            <a:ext cx="4574851" cy="1390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bg1"/>
                </a:solidFill>
              </a:rPr>
              <a:t>Baumfäller!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2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A42722-CD92-5A48-BD51-09EA3421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Baumfäller!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9B814B"/>
          </a:solidFill>
          <a:ln w="38100" cap="rnd">
            <a:solidFill>
              <a:srgbClr val="9B81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049C8EB-6C5E-4627-8BAA-6DF303DD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4400" dirty="0"/>
              <a:t>1. Baum </a:t>
            </a:r>
            <a:r>
              <a:rPr lang="en-US" sz="4400" b="1" u="sng" dirty="0" err="1"/>
              <a:t>fällen</a:t>
            </a:r>
            <a:endParaRPr lang="en-US" sz="4400" b="1" u="sng" dirty="0"/>
          </a:p>
          <a:p>
            <a:r>
              <a:rPr lang="en-US" sz="4400" dirty="0"/>
              <a:t>2. Baum </a:t>
            </a:r>
            <a:r>
              <a:rPr lang="en-US" sz="4400" b="1" u="sng" dirty="0" err="1"/>
              <a:t>suchen</a:t>
            </a:r>
            <a:endParaRPr lang="en-US" sz="4400" b="1" u="sng" dirty="0"/>
          </a:p>
          <a:p>
            <a:r>
              <a:rPr lang="en-US" sz="4400" dirty="0"/>
              <a:t>3. </a:t>
            </a:r>
            <a:r>
              <a:rPr lang="en-US" sz="4400" dirty="0" err="1"/>
              <a:t>Rumlaufen</a:t>
            </a:r>
            <a:r>
              <a:rPr lang="en-US" sz="4400" dirty="0"/>
              <a:t>… und ”</a:t>
            </a:r>
            <a:r>
              <a:rPr lang="en-US" sz="4400" b="1" u="sng" dirty="0" err="1"/>
              <a:t>Suchen</a:t>
            </a:r>
            <a:r>
              <a:rPr lang="en-US" sz="4400" dirty="0"/>
              <a:t>” und “</a:t>
            </a:r>
            <a:r>
              <a:rPr lang="en-US" sz="4400" b="1" dirty="0" err="1"/>
              <a:t>Fällen</a:t>
            </a:r>
            <a:r>
              <a:rPr lang="en-US" sz="4400" dirty="0"/>
              <a:t>”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17FB1770-1CE6-B445-92D3-1386B6FA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6" r="2848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87329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Macintosh PowerPoint</Application>
  <PresentationFormat>Breitbild</PresentationFormat>
  <Paragraphs>53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Kurze Wiederholung</vt:lpstr>
      <vt:lpstr>Automatisches Labyrinth</vt:lpstr>
      <vt:lpstr>Umdrehen!</vt:lpstr>
      <vt:lpstr>Umgang mit Fehlern</vt:lpstr>
      <vt:lpstr> “Gehe vorwärts, und sage ob es geklappt hat”</vt:lpstr>
      <vt:lpstr>Baumfäller!</vt:lpstr>
      <vt:lpstr>Baumfäller!</vt:lpstr>
      <vt:lpstr>While – Mache solange </vt:lpstr>
      <vt:lpstr>Zufall!</vt:lpstr>
      <vt:lpstr>Unterprogramm aufrufen</vt:lpstr>
      <vt:lpstr>Aufgabe 1: Baum fällen!</vt:lpstr>
      <vt:lpstr>Aufgabe 2: rumlaufen und finden</vt:lpstr>
      <vt:lpstr>Aufgabe 3: zufällig rumlaufen und finden</vt:lpstr>
      <vt:lpstr>Baumfäller</vt:lpstr>
      <vt:lpstr>Lösung:  Bibliothek</vt:lpstr>
      <vt:lpstr>Fragen? 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35</cp:revision>
  <dcterms:created xsi:type="dcterms:W3CDTF">2021-01-19T15:46:41Z</dcterms:created>
  <dcterms:modified xsi:type="dcterms:W3CDTF">2022-02-22T14:06:38Z</dcterms:modified>
</cp:coreProperties>
</file>